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75" y="21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dirty="0" smtClean="0"/>
              <a:t>Дәріс </a:t>
            </a:r>
            <a:r>
              <a:rPr lang="en-US" dirty="0" smtClean="0"/>
              <a:t>3</a:t>
            </a:r>
            <a:r>
              <a:rPr lang="kk-KZ" dirty="0" smtClean="0"/>
              <a:t/>
            </a:r>
            <a:br>
              <a:rPr lang="kk-KZ" dirty="0" smtClean="0"/>
            </a:br>
            <a:r>
              <a:rPr lang="kk-KZ" sz="2700" dirty="0" smtClean="0">
                <a:latin typeface="Times New Roman" pitchFamily="18" charset="0"/>
                <a:cs typeface="Times New Roman" pitchFamily="18" charset="0"/>
              </a:rPr>
              <a:t>ТМД елдеріндегі және шетелдік білім беру жүйесінде әлеуметтікөпсихологиялық қызметтің қалыптасуы</a:t>
            </a:r>
            <a:endParaRPr lang="ru-RU" sz="2700"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en-US" dirty="0" smtClean="0"/>
          </a:p>
          <a:p>
            <a:endParaRPr lang="en-US" dirty="0"/>
          </a:p>
          <a:p>
            <a:pPr algn="r"/>
            <a:r>
              <a:rPr lang="kk-KZ" sz="2400" dirty="0" smtClean="0">
                <a:latin typeface="Times New Roman" pitchFamily="18" charset="0"/>
                <a:cs typeface="Times New Roman" pitchFamily="18" charset="0"/>
              </a:rPr>
              <a:t>Махамбетова Ж.Т.</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21268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lgn="just">
              <a:buNone/>
            </a:pPr>
            <a:r>
              <a:rPr lang="kk-KZ" sz="2400" dirty="0">
                <a:latin typeface="Times New Roman" pitchFamily="18" charset="0"/>
                <a:cs typeface="Times New Roman" pitchFamily="18" charset="0"/>
              </a:rPr>
              <a:t>Шығыс Еуропа елдерінде мектептің психологиялық қызметін ұйымдастыру мен оның қызметінде белгілі бір тәжірибе жинақталған. Мұнда мектептің психологиялық қызметі өз алдына міндеттер қояды, олардың шешімі ең алдымен таңдау мақсатында оқушылардың даму деңгейін анықтауға емес, дамуды ынталандыратын жағдайлар жасау үшін оқушы немесе сынып ұжымы туралы психологиялық ақпарат алуға бағытталған (Витцлак г., 1986</a:t>
            </a:r>
            <a:r>
              <a:rPr lang="kk-KZ" sz="2400" dirty="0" smtClean="0">
                <a:latin typeface="Times New Roman" pitchFamily="18" charset="0"/>
                <a:cs typeface="Times New Roman" pitchFamily="18" charset="0"/>
              </a:rPr>
              <a:t>).</a:t>
            </a:r>
            <a:r>
              <a:rPr lang="ru-RU"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Мектептің </a:t>
            </a:r>
            <a:r>
              <a:rPr lang="kk-KZ" sz="2400" dirty="0">
                <a:latin typeface="Times New Roman" pitchFamily="18" charset="0"/>
                <a:cs typeface="Times New Roman" pitchFamily="18" charset="0"/>
              </a:rPr>
              <a:t>психологиялық қызметі Шығыс Еуропаның көптеген елдерінде психологиялық-педагогикалық аудандық немесе облыстық орталықтар немесе консультациялар түрінде жұмыс істейді. Бұл қызмет барлық балаларға, жасөспірімдерге білім беру мен тәрбиелеу жүйесінің ажырамас бөлігі болып табылады.</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90965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Autofit/>
          </a:bodyPr>
          <a:lstStyle/>
          <a:p>
            <a:pPr marL="0" indent="0" algn="just">
              <a:buNone/>
            </a:pPr>
            <a:r>
              <a:rPr lang="kk-KZ" sz="2400" dirty="0">
                <a:latin typeface="Times New Roman" pitchFamily="18" charset="0"/>
                <a:cs typeface="Times New Roman" pitchFamily="18" charset="0"/>
              </a:rPr>
              <a:t>Ресейде балаларды оқыту мен тәрбиелеуде психологияны практикалық қолданудың алғашқы әрекеттері XIX-XX ғасырдың басында пайда болды және ол педологиямен байланысты. Қазіргі уақытта қоғам алдында тұрған міндет — жаңа адамды, азаматты тәрбиелеу қажеттілігімен түсіндіріледі. Балалардың практикалық психологиясының дамуы 20-жылдардың басында келеді. Бұл уақытта мектепке дейінгі мекемелер мен мектептегі педолог пен практикалық психологтың міндеттері мен бағыттары тұжырымдалды, олардың құқықтары мен міндеттерінің шеңбері анықталды. Бірақ 1936 жылы Большевиктер Бүкілресейлік Коммунистік партиясының Орталық Комитеті қаулысымен педолог-практиктер мектептерден қуылды.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867680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229600" cy="5073427"/>
          </a:xfrm>
        </p:spPr>
        <p:txBody>
          <a:bodyPr>
            <a:normAutofit/>
          </a:bodyPr>
          <a:lstStyle/>
          <a:p>
            <a:pPr marL="0" indent="0" algn="just">
              <a:buNone/>
            </a:pPr>
            <a:r>
              <a:rPr lang="kk-KZ" sz="2400" dirty="0">
                <a:latin typeface="Times New Roman" pitchFamily="18" charset="0"/>
                <a:cs typeface="Times New Roman" pitchFamily="18" charset="0"/>
              </a:rPr>
              <a:t>Тек 60-жылдардың аяғында Ресейде психологтардың мектеп жұмысына практикалық қатысу формаларын белсенді іздеу қайта басталды. Бұл жеке тұлғаға, оның адамгершілік және шығармашылық әлеуетіне қойылатын талаптардың артуына байланысты мектеп пен қоғамның қажеттіліктеріне байланысты болды.</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Кабинеттер жұмысының негізгі бағыттары:</a:t>
            </a:r>
            <a:endParaRPr lang="ru-RU" sz="2400" dirty="0">
              <a:latin typeface="Times New Roman" pitchFamily="18" charset="0"/>
              <a:cs typeface="Times New Roman" pitchFamily="18" charset="0"/>
            </a:endParaRPr>
          </a:p>
          <a:p>
            <a:pPr marL="0" indent="0" algn="just">
              <a:buNone/>
            </a:pP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 студенттер және талапкерлермен кәсіби бағдар беру жұмысы; </a:t>
            </a:r>
            <a:endParaRPr lang="ru-RU" sz="2400" dirty="0">
              <a:latin typeface="Times New Roman" pitchFamily="18" charset="0"/>
              <a:cs typeface="Times New Roman" pitchFamily="18" charset="0"/>
            </a:endParaRPr>
          </a:p>
          <a:p>
            <a:pPr marL="0" indent="0" algn="just">
              <a:buNone/>
            </a:pP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студенттерді оқуға бейімдеу кезеңінде сүйемелдеу; </a:t>
            </a:r>
            <a:endParaRPr lang="ru-RU" sz="2400" dirty="0">
              <a:latin typeface="Times New Roman" pitchFamily="18" charset="0"/>
              <a:cs typeface="Times New Roman" pitchFamily="18" charset="0"/>
            </a:endParaRPr>
          </a:p>
          <a:p>
            <a:pPr marL="0" indent="0" algn="just">
              <a:buNone/>
            </a:pP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студенттердің оқу мотивациясын дамыту бойынша жұмыс; </a:t>
            </a:r>
            <a:endParaRPr lang="ru-RU" sz="2400" dirty="0">
              <a:latin typeface="Times New Roman" pitchFamily="18" charset="0"/>
              <a:cs typeface="Times New Roman" pitchFamily="18" charset="0"/>
            </a:endParaRPr>
          </a:p>
          <a:p>
            <a:pPr marL="0" indent="0" algn="just">
              <a:buNone/>
            </a:pP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 жобалық қызмет; </a:t>
            </a:r>
            <a:endParaRPr lang="ru-RU" sz="2400" dirty="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76972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a:bodyPr>
          <a:lstStyle/>
          <a:p>
            <a:pPr marL="0" indent="0" algn="just">
              <a:buNone/>
            </a:pPr>
            <a:r>
              <a:rPr lang="kk-KZ" sz="2400" dirty="0" smtClean="0"/>
              <a:t> </a:t>
            </a:r>
            <a:r>
              <a:rPr lang="kk-KZ" sz="2400" dirty="0">
                <a:latin typeface="Times New Roman" pitchFamily="18" charset="0"/>
                <a:cs typeface="Times New Roman" pitchFamily="18" charset="0"/>
              </a:rPr>
              <a:t>- оқытушылар мен әкімшіліктің психологиялық мәдениетін арттыру; </a:t>
            </a:r>
            <a:endParaRPr lang="ru-RU" sz="2400" dirty="0">
              <a:latin typeface="Times New Roman" pitchFamily="18" charset="0"/>
              <a:cs typeface="Times New Roman" pitchFamily="18" charset="0"/>
            </a:endParaRPr>
          </a:p>
          <a:p>
            <a:pPr marL="0" indent="0" algn="just">
              <a:buNone/>
            </a:pP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психологиялық ағарту, алдын алу, диагностика; </a:t>
            </a:r>
            <a:endParaRPr lang="ru-RU" sz="2400" dirty="0">
              <a:latin typeface="Times New Roman" pitchFamily="18" charset="0"/>
              <a:cs typeface="Times New Roman" pitchFamily="18" charset="0"/>
            </a:endParaRPr>
          </a:p>
          <a:p>
            <a:pPr marL="0" indent="0" algn="just">
              <a:buNone/>
            </a:pPr>
            <a:r>
              <a:rPr lang="kk-KZ" sz="2400" dirty="0" smtClean="0">
                <a:latin typeface="Times New Roman" pitchFamily="18" charset="0"/>
                <a:cs typeface="Times New Roman" pitchFamily="18" charset="0"/>
              </a:rPr>
              <a:t> </a:t>
            </a:r>
            <a:r>
              <a:rPr lang="kk-KZ" sz="2400" dirty="0">
                <a:latin typeface="Times New Roman" pitchFamily="18" charset="0"/>
                <a:cs typeface="Times New Roman" pitchFamily="18" charset="0"/>
              </a:rPr>
              <a:t>- психологиялық кеңес беру. </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Жоғары оқу орындарының психологиялық кабинеттерінің қызметіне тәрбие жұмысы, ғылыми-зерттеу жұмысы, еріктілер қозғалысын ұйымдастыру, студенттерге еңбек нарығында сәтті бейімделуге көмектесу жатады.</a:t>
            </a:r>
            <a:endParaRPr lang="ru-RU" sz="2400" dirty="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0167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endParaRPr lang="ru-RU" sz="2400" dirty="0" smtClean="0">
              <a:latin typeface="Times New Roman" pitchFamily="18" charset="0"/>
              <a:cs typeface="Times New Roman" pitchFamily="18" charset="0"/>
            </a:endParaRPr>
          </a:p>
          <a:p>
            <a:pPr marL="0" indent="0" algn="ctr">
              <a:buNone/>
            </a:pPr>
            <a:endParaRPr lang="kk-KZ" sz="2400" b="1" dirty="0" smtClean="0">
              <a:latin typeface="Times New Roman" pitchFamily="18" charset="0"/>
              <a:cs typeface="Times New Roman" pitchFamily="18" charset="0"/>
            </a:endParaRPr>
          </a:p>
          <a:p>
            <a:pPr marL="0" indent="0" algn="ctr">
              <a:buNone/>
            </a:pPr>
            <a:endParaRPr lang="kk-KZ" sz="2400" b="1" dirty="0">
              <a:latin typeface="Times New Roman" pitchFamily="18" charset="0"/>
              <a:cs typeface="Times New Roman" pitchFamily="18" charset="0"/>
            </a:endParaRPr>
          </a:p>
          <a:p>
            <a:pPr marL="0" indent="0" algn="ctr">
              <a:buNone/>
            </a:pPr>
            <a:r>
              <a:rPr lang="kk-KZ" sz="2400" b="1" dirty="0" smtClean="0">
                <a:latin typeface="Times New Roman" pitchFamily="18" charset="0"/>
                <a:cs typeface="Times New Roman" pitchFamily="18" charset="0"/>
              </a:rPr>
              <a:t>Назарларыңызға рақмет!</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28405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kk-KZ" sz="2400" dirty="0">
                <a:latin typeface="Times New Roman" pitchFamily="18" charset="0"/>
                <a:cs typeface="Times New Roman" pitchFamily="18" charset="0"/>
              </a:rPr>
              <a:t>Психологиялық қызмет көптеген елдерде бар, оқыту мен тәрбиелеудің бүкіл жүйесін қамтиды және бір ғасырға жуық тарихы бар. Бүгінгі психологиялық қызмет туралы айту үшін оның құрылу тарихын қарастыру қажет. Бұл қызмет АҚШ-та ең дамыған, мұнда ол 1800 жылдардың басында пайда болды; қазіргі уақытта ол қазіргі психологияның өмірлік және тиімді бағыттарының бірі болып табылады. АҚШ-тағы мектеп психологиясы мемлекеттік білім департаментінде осындай қызметке ие болуды белгілейтін заңмен бекітілген. Бұл бөлім психологтарға куәлік беруге рұқсат береді.</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7179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kk-KZ" sz="2400" dirty="0">
                <a:latin typeface="Times New Roman" pitchFamily="18" charset="0"/>
                <a:cs typeface="Times New Roman" pitchFamily="18" charset="0"/>
              </a:rPr>
              <a:t>Білім берудегі психологиялық қызмет көптеген елдерде бар, оның дамуы қолданбалы психологияның дамуымен қатар жүрді. 1900 жылы АҚШ-та әр білім бөлімінде психология қызметінің ашылуын белгілейтін заң шығарылды.</a:t>
            </a:r>
            <a:endParaRPr lang="ru-RU" sz="2400" dirty="0">
              <a:latin typeface="Times New Roman" pitchFamily="18" charset="0"/>
              <a:cs typeface="Times New Roman" pitchFamily="18" charset="0"/>
            </a:endParaRPr>
          </a:p>
          <a:p>
            <a:pPr marL="0" indent="0" algn="just">
              <a:buNone/>
            </a:pPr>
            <a:r>
              <a:rPr lang="kk-KZ" sz="2400" b="1" dirty="0">
                <a:latin typeface="Times New Roman" pitchFamily="18" charset="0"/>
                <a:cs typeface="Times New Roman" pitchFamily="18" charset="0"/>
              </a:rPr>
              <a:t>Стэнли Холл </a:t>
            </a:r>
            <a:r>
              <a:rPr lang="kk-KZ" sz="2400" dirty="0">
                <a:latin typeface="Times New Roman" pitchFamily="18" charset="0"/>
                <a:cs typeface="Times New Roman" pitchFamily="18" charset="0"/>
              </a:rPr>
              <a:t>(1844-1924) — американдық психолог, профессор, педагог, американдық психологиялық қауымдастығының Тұңғыш Президенті. Холл алғаш рет білім беруде психологиялық зертхана ұйымдастырды. Зертхананың негізгі мақсаты оқу процесінде балалар мен жасөспірімдердің психологиялық ерекшеліктерін зерттеу болды. Осылайша, білім беруде психологиялық білім алғаш рет қолданылды, оқушылардың психологиялық ерекшеліктерін ескере отырып, оқыту жүйелері жасалды.</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0601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kk-KZ" sz="2400" dirty="0">
                <a:latin typeface="Times New Roman" pitchFamily="18" charset="0"/>
                <a:cs typeface="Times New Roman" pitchFamily="18" charset="0"/>
              </a:rPr>
              <a:t>Психологиялық қызметтің негізгі функциясы диагностика (өлшеу және тестілеу), сондай-ақ белгілі бір білім беру бағдарламалары бойынша балаларды іріктеу болды.</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1940 жылдары мектеп психологтары негізінен оқушылардың IQ деңгейін тестілеумен және анықтаумен айналысты. 1960 жылдары АҚШ мектеп психологтарының кәсіби ұйымы (кәсіподақ) пайда болды. Кәсіподақтар психологтардың қызметін білім департаментіне бағындырып, көптеген мектептерді біріктіре алды.</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14993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10000"/>
          </a:bodyPr>
          <a:lstStyle/>
          <a:p>
            <a:pPr marL="0" indent="0" algn="just">
              <a:buNone/>
            </a:pPr>
            <a:r>
              <a:rPr lang="kk-KZ" sz="2600" dirty="0">
                <a:latin typeface="Times New Roman" pitchFamily="18" charset="0"/>
                <a:cs typeface="Times New Roman" pitchFamily="18" charset="0"/>
              </a:rPr>
              <a:t>1973 жылы АҚШ мектеп психологтарының 1-ші жиналысы өтті. Съезде міндеттер тұжырымдалады, сонымен қатар білім берудегі психологиялық қызметтің рөлі анықталады. Этика, заң нормалары мәселелері көтеріліп, мектеп психологтары санының өсуі және олардың қызметін реттеу әдістері туралы айтылады.</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Францияда психологиялық қызмет 1905 жылдан бастап, білім беру жүйесінде жаппай тесттер алғаш қолданылған кезде қалыптаса бастады. 1905 ж. Францияның білім беру саласы мамандарға жалпы бағдарлама бойынша мектепте оқи алмайтын балалардың проблемасын зерттеуді тапсырды. </a:t>
            </a:r>
            <a:r>
              <a:rPr lang="kk-KZ" sz="2600" b="1" dirty="0">
                <a:latin typeface="Times New Roman" pitchFamily="18" charset="0"/>
                <a:cs typeface="Times New Roman" pitchFamily="18" charset="0"/>
              </a:rPr>
              <a:t>Альфред Бине </a:t>
            </a:r>
            <a:r>
              <a:rPr lang="kk-KZ" sz="2600" dirty="0">
                <a:latin typeface="Times New Roman" pitchFamily="18" charset="0"/>
                <a:cs typeface="Times New Roman" pitchFamily="18" charset="0"/>
              </a:rPr>
              <a:t>(1857-1911) француз үкіметінің бұйрығымен жеке тұлғаның психологиялық ерекшеліктерін жаппай өлшеуге мүмкіндік беретін тест жасады.</a:t>
            </a:r>
            <a:endParaRPr lang="ru-RU" sz="26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61479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10000"/>
          </a:bodyPr>
          <a:lstStyle/>
          <a:p>
            <a:pPr marL="0" indent="0" algn="just">
              <a:buNone/>
            </a:pPr>
            <a:r>
              <a:rPr lang="kk-KZ" sz="2600" dirty="0">
                <a:latin typeface="Times New Roman" pitchFamily="18" charset="0"/>
                <a:cs typeface="Times New Roman" pitchFamily="18" charset="0"/>
              </a:rPr>
              <a:t>Зерттеу нәтижесінде психикалық дамуы тежелген балаларды анықтауға мүмкіндік беретін әйгілі Бине-Симон тесті пайда болды. Осыдан кейін балаларға арналған арнайы мектеп сыныптары құрылды, ал 1909 жылы Францияда алғашқы кәсіби мектеп психологиялық қызмет ашылды.</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1940 жылдары Францияда Анри Валлонның (1879-1962) басшылығымен балаларға психологиялық көмек көрсету мәселесі бойынша зерттеу жұмыстары басталды.</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1947 жылы Парижде профессор А. Валлонның жетекшілігімен мектеп психологтарының тобы жұмыс істей бастады. А. Биненің мектептегі психологиялық қызметіне қойылған міндеттерден айырмашылығы, А. Валлон оның мақсаты қандай да бір белгілер бойынша балаларды таңдауда емес, психологиялық көмектен, барлық балаларды оқыту мен тәрбиелеудің оңтайлы жағдайларын жасауда.</a:t>
            </a:r>
            <a:endParaRPr lang="ru-RU" sz="26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944262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a:bodyPr>
          <a:lstStyle/>
          <a:p>
            <a:pPr marL="0" indent="0" algn="just">
              <a:buNone/>
            </a:pPr>
            <a:r>
              <a:rPr lang="kk-KZ" sz="2400" dirty="0">
                <a:latin typeface="Times New Roman" pitchFamily="18" charset="0"/>
                <a:cs typeface="Times New Roman" pitchFamily="18" charset="0"/>
              </a:rPr>
              <a:t>Кейінгі уақытта Францияда мектеп психологтарының қолданыстағы тәжірибесін қайта құру және жеке тұлғаларға, топтарға және бүкіл мекемелерге көмектесуге бағытталған мектептің психологиялық қызметінің бірыңғай жүйесін құру жобасы талқылануда. Бұл жүйенің мақсаты-мектептегі сәтсіздіктің алдын алу, әлеуметтік бейімделуге ықпал ету, балалардың жалпы ағымына интеграциялануына көмектесу (бұл қызмет дамуының алдыңғы кезеңдерінде алға қойылған мақсатқа тікелей қарама — қайшы-осындай балаларды бөлу), білім беру және кәсіби деңгейді арттыруға ықпал ету біліктілігін арттыруға, мұғалімдердің, әлеуметтік қызметкерлердің, әкімшіліктің, білім беру саласындағы басқа да мамандардың біліктілігін арттыруға міндетті.</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2559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p:spPr>
        <p:txBody>
          <a:bodyPr>
            <a:normAutofit fontScale="92500" lnSpcReduction="10000"/>
          </a:bodyPr>
          <a:lstStyle/>
          <a:p>
            <a:pPr marL="0" indent="0" algn="just">
              <a:buNone/>
            </a:pPr>
            <a:r>
              <a:rPr lang="kk-KZ" sz="2600" dirty="0">
                <a:latin typeface="Times New Roman" pitchFamily="18" charset="0"/>
                <a:cs typeface="Times New Roman" pitchFamily="18" charset="0"/>
              </a:rPr>
              <a:t>1950 жылдары. Францияның білім министрлігі бекіткен мектеп психологтарының функционалдығы артып келеді. Мектеп психологтары балаларды мектепке іріктеумен айналысады, баланы оқыту процесінде мұғалімдер мен ата-аналарға көмек көрсетеді, жасөспірімдермен кәсіптік бағдар беру сабақтарын </a:t>
            </a:r>
            <a:r>
              <a:rPr lang="kk-KZ" sz="2600" dirty="0" smtClean="0">
                <a:latin typeface="Times New Roman" pitchFamily="18" charset="0"/>
                <a:cs typeface="Times New Roman" pitchFamily="18" charset="0"/>
              </a:rPr>
              <a:t>өткізеді.</a:t>
            </a:r>
            <a:r>
              <a:rPr lang="ru-RU" sz="2600" dirty="0">
                <a:latin typeface="Times New Roman" pitchFamily="18" charset="0"/>
                <a:cs typeface="Times New Roman" pitchFamily="18" charset="0"/>
              </a:rPr>
              <a:t> </a:t>
            </a:r>
            <a:r>
              <a:rPr lang="kk-KZ" sz="2600" dirty="0" smtClean="0">
                <a:latin typeface="Times New Roman" pitchFamily="18" charset="0"/>
                <a:cs typeface="Times New Roman" pitchFamily="18" charset="0"/>
              </a:rPr>
              <a:t>1960 </a:t>
            </a:r>
            <a:r>
              <a:rPr lang="kk-KZ" sz="2600" dirty="0">
                <a:latin typeface="Times New Roman" pitchFamily="18" charset="0"/>
                <a:cs typeface="Times New Roman" pitchFamily="18" charset="0"/>
              </a:rPr>
              <a:t>жылы Францияның ірі қалаларында балаларды зерттеу және іріктеу, әр баланың білім беру бағытын анықтау бойынша әдіснамалық және ғылыми жұмыстар жүргізетін психологиялық орталықтар құрылды. Психологтар үнемі мектептерде болмайды, олар жылына екі рет (күзде және көктемде) скрининг-диагностика жүргізу үшін шығады. Егер балада проблемалар болса, оны дамыту және түзету сабақтарын өткізу үшін орталыққа шақырады.</a:t>
            </a:r>
            <a:endParaRPr lang="ru-RU" sz="26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01420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kk-KZ" sz="2400" dirty="0">
                <a:latin typeface="Times New Roman" pitchFamily="18" charset="0"/>
                <a:cs typeface="Times New Roman" pitchFamily="18" charset="0"/>
              </a:rPr>
              <a:t>ХХ ғасырда.студенттерге психологиялық көмек көрсету мақсатында жоғары оқу орындарында психологиялық қызмет құрылды. Бүгінгі күні бүкіл әлемнің университеттері психологиялық кеңес беру кабинеттерін ашады, онда білім алушылармен жұмыс жүргізіледі. Мұндай кабинеттер алғаш рет АҚШ-та 1940 жылдары пайда болды. Оңтүстік Каролина университетінде, Массачусетс технологиялық университетінде және Стэнфорд университетінде. Кейінірек Еуропаның барлық елдерінде психологиялық университеттік қызметтер ашылды. Сонымен, 1980 жылдарға қарай студенттерге психологиялық көмек көрсету кабинеттері Англияда, Францияда, Германияда, Португалияда және т. б. ашылды.</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13524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996</Words>
  <Application>Microsoft Office PowerPoint</Application>
  <PresentationFormat>Экран (4:3)</PresentationFormat>
  <Paragraphs>33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Дәріс 3 ТМД елдеріндегі және шетелдік білім беру жүйесінде әлеуметтікөпсихологиялық қызметтің қалыптасуы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PChelper.kz</cp:lastModifiedBy>
  <cp:revision>5</cp:revision>
  <dcterms:created xsi:type="dcterms:W3CDTF">2021-09-14T18:00:26Z</dcterms:created>
  <dcterms:modified xsi:type="dcterms:W3CDTF">2021-09-15T09:15:43Z</dcterms:modified>
</cp:coreProperties>
</file>